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3" r:id="rId1"/>
  </p:sldMasterIdLst>
  <p:notesMasterIdLst>
    <p:notesMasterId r:id="rId5"/>
  </p:notesMasterIdLst>
  <p:handoutMasterIdLst>
    <p:handoutMasterId r:id="rId6"/>
  </p:handoutMasterIdLst>
  <p:sldIdLst>
    <p:sldId id="1342" r:id="rId2"/>
    <p:sldId id="1343" r:id="rId3"/>
    <p:sldId id="1344" r:id="rId4"/>
  </p:sldIdLst>
  <p:sldSz cx="9144000" cy="6858000" type="screen4x3"/>
  <p:notesSz cx="6797675" cy="9874250"/>
  <p:custShowLst>
    <p:custShow name="Zielgruppenpräsentation 1" id="0">
      <p:sldLst/>
    </p:custShow>
  </p:custShow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FF99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A6EB6"/>
    <a:srgbClr val="0066FF"/>
    <a:srgbClr val="33CC33"/>
    <a:srgbClr val="9A0000"/>
    <a:srgbClr val="C0C0C0"/>
    <a:srgbClr val="106A5B"/>
    <a:srgbClr val="C0D0D7"/>
    <a:srgbClr val="B4D0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094" autoAdjust="0"/>
    <p:restoredTop sz="83916" autoAdjust="0"/>
  </p:normalViewPr>
  <p:slideViewPr>
    <p:cSldViewPr snapToGrid="0" snapToObjects="1">
      <p:cViewPr varScale="1">
        <p:scale>
          <a:sx n="96" d="100"/>
          <a:sy n="96" d="100"/>
        </p:scale>
        <p:origin x="-876" y="-60"/>
      </p:cViewPr>
      <p:guideLst>
        <p:guide orient="horz" pos="867"/>
        <p:guide orient="horz" pos="3362"/>
        <p:guide orient="horz" pos="1797"/>
        <p:guide pos="158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3463" cy="45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0" tIns="46091" rIns="92180" bIns="46091" numCol="1" anchor="t" anchorCtr="0" compatLnSpc="1">
            <a:prstTxWarp prst="textNoShape">
              <a:avLst/>
            </a:prstTxWarp>
          </a:bodyPr>
          <a:lstStyle>
            <a:lvl1pPr algn="l" defTabSz="922222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775" y="0"/>
            <a:ext cx="2877459" cy="45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0" tIns="46091" rIns="92180" bIns="46091" numCol="1" anchor="t" anchorCtr="0" compatLnSpc="1">
            <a:prstTxWarp prst="textNoShape">
              <a:avLst/>
            </a:prstTxWarp>
          </a:bodyPr>
          <a:lstStyle>
            <a:lvl1pPr algn="r" defTabSz="922222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2605"/>
            <a:ext cx="2953463" cy="45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0" tIns="46091" rIns="92180" bIns="46091" numCol="1" anchor="b" anchorCtr="0" compatLnSpc="1">
            <a:prstTxWarp prst="textNoShape">
              <a:avLst/>
            </a:prstTxWarp>
          </a:bodyPr>
          <a:lstStyle>
            <a:lvl1pPr algn="l" defTabSz="922222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775" y="9382605"/>
            <a:ext cx="2877459" cy="45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0" tIns="46091" rIns="92180" bIns="46091" numCol="1" anchor="b" anchorCtr="0" compatLnSpc="1">
            <a:prstTxWarp prst="textNoShape">
              <a:avLst/>
            </a:prstTxWarp>
          </a:bodyPr>
          <a:lstStyle>
            <a:lvl1pPr algn="r" defTabSz="922222"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fld id="{98B56E01-CF51-403C-836C-8D26563EAAD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8560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3463" cy="45948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082" tIns="43720" rIns="91082" bIns="43720" numCol="1" anchor="t" anchorCtr="0" compatLnSpc="1">
            <a:prstTxWarp prst="textNoShape">
              <a:avLst/>
            </a:prstTxWarp>
          </a:bodyPr>
          <a:lstStyle>
            <a:lvl1pPr algn="l" defTabSz="925276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775" y="0"/>
            <a:ext cx="2877459" cy="45948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082" tIns="43720" rIns="91082" bIns="43720" numCol="1" anchor="t" anchorCtr="0" compatLnSpc="1">
            <a:prstTxWarp prst="textNoShape">
              <a:avLst/>
            </a:prstTxWarp>
          </a:bodyPr>
          <a:lstStyle>
            <a:lvl1pPr algn="r" defTabSz="925276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76313" y="765175"/>
            <a:ext cx="4894262" cy="36718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93" y="4666798"/>
            <a:ext cx="4976652" cy="44385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082" tIns="43720" rIns="91082" bIns="43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1706"/>
            <a:ext cx="2953463" cy="45948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082" tIns="43720" rIns="91082" bIns="43720" numCol="1" anchor="b" anchorCtr="0" compatLnSpc="1">
            <a:prstTxWarp prst="textNoShape">
              <a:avLst/>
            </a:prstTxWarp>
          </a:bodyPr>
          <a:lstStyle>
            <a:lvl1pPr algn="l" defTabSz="925276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775" y="9411706"/>
            <a:ext cx="2877459" cy="45948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082" tIns="43720" rIns="91082" bIns="43720" numCol="1" anchor="b" anchorCtr="0" compatLnSpc="1">
            <a:prstTxWarp prst="textNoShape">
              <a:avLst/>
            </a:prstTxWarp>
          </a:bodyPr>
          <a:lstStyle>
            <a:lvl1pPr algn="r" defTabSz="925276"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fld id="{039F63E0-30E3-4CF9-8A95-D9B3745E025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86162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8"/>
          <p:cNvSpPr>
            <a:spLocks noChangeArrowheads="1"/>
          </p:cNvSpPr>
          <p:nvPr userDrawn="1"/>
        </p:nvSpPr>
        <p:spPr bwMode="auto">
          <a:xfrm>
            <a:off x="1371600" y="5503863"/>
            <a:ext cx="5715000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375" tIns="38100" rIns="79375" bIns="38100"/>
          <a:lstStyle>
            <a:lvl1pPr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r">
              <a:defRPr/>
            </a:pPr>
            <a:r>
              <a:rPr lang="de-DE" sz="2400" b="1" dirty="0" smtClean="0"/>
              <a:t>Stadtratsinformationen</a:t>
            </a:r>
          </a:p>
          <a:p>
            <a:pPr algn="r">
              <a:defRPr/>
            </a:pPr>
            <a:r>
              <a:rPr lang="de-DE" sz="2000" i="1" dirty="0" smtClean="0"/>
              <a:t>10. Dezember 2015</a:t>
            </a:r>
          </a:p>
        </p:txBody>
      </p:sp>
      <p:pic>
        <p:nvPicPr>
          <p:cNvPr id="3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0"/>
            <a:ext cx="1377950" cy="132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 descr="Aken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413" y="1189038"/>
            <a:ext cx="5719762" cy="399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2521583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849005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73900" y="241300"/>
            <a:ext cx="1917700" cy="62817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319213" y="241300"/>
            <a:ext cx="5602287" cy="6281738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2375897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19213" y="241300"/>
            <a:ext cx="7672387" cy="11652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1676400" y="1530350"/>
            <a:ext cx="7162800" cy="4992688"/>
          </a:xfrm>
        </p:spPr>
        <p:txBody>
          <a:bodyPr/>
          <a:lstStyle/>
          <a:p>
            <a:pPr lvl="0"/>
            <a:endParaRPr lang="de-DE" noProof="0" dirty="0" smtClean="0"/>
          </a:p>
        </p:txBody>
      </p:sp>
    </p:spTree>
    <p:extLst>
      <p:ext uri="{BB962C8B-B14F-4D97-AF65-F5344CB8AC3E}">
        <p14:creationId xmlns:p14="http://schemas.microsoft.com/office/powerpoint/2010/main" val="190220754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6499564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16948021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676400" y="1530350"/>
            <a:ext cx="3505200" cy="4992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34000" y="1530350"/>
            <a:ext cx="3505200" cy="4992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3153603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0686618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2070612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4632071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716896330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194877804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08063" y="1530350"/>
            <a:ext cx="7162800" cy="49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375" tIns="38100" rIns="79375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7" name="Rectangle 1041"/>
          <p:cNvSpPr>
            <a:spLocks noGrp="1" noChangeArrowheads="1"/>
          </p:cNvSpPr>
          <p:nvPr>
            <p:ph type="title"/>
          </p:nvPr>
        </p:nvSpPr>
        <p:spPr bwMode="auto">
          <a:xfrm>
            <a:off x="893763" y="241300"/>
            <a:ext cx="7672387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375" tIns="38100" rIns="79375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87080" name="Rectangle 1064"/>
          <p:cNvSpPr>
            <a:spLocks noChangeArrowheads="1"/>
          </p:cNvSpPr>
          <p:nvPr/>
        </p:nvSpPr>
        <p:spPr bwMode="auto">
          <a:xfrm>
            <a:off x="1217613" y="6523038"/>
            <a:ext cx="7499350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9375" tIns="38100" rIns="79375" bIns="38100"/>
          <a:lstStyle>
            <a:lvl1pPr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de-DE" altLang="de-DE" sz="1400" smtClean="0">
                <a:solidFill>
                  <a:schemeClr val="accent2"/>
                </a:solidFill>
              </a:rPr>
              <a:t>	 </a:t>
            </a:r>
            <a:fld id="{832F691A-8B4E-47C5-8D1C-923AE4D79B5C}" type="slidenum">
              <a:rPr lang="de-DE" altLang="de-DE" sz="1400" smtClean="0">
                <a:solidFill>
                  <a:schemeClr val="accent2"/>
                </a:solidFill>
              </a:rPr>
              <a:pPr>
                <a:defRPr/>
              </a:pPr>
              <a:t>‹Nr.›</a:t>
            </a:fld>
            <a:r>
              <a:rPr lang="de-DE" altLang="de-DE" sz="1400" smtClean="0">
                <a:solidFill>
                  <a:schemeClr val="accent2"/>
                </a:solidFill>
              </a:rPr>
              <a:t> </a:t>
            </a:r>
            <a:r>
              <a:rPr lang="de-DE" altLang="de-DE" sz="1400" smtClean="0">
                <a:solidFill>
                  <a:schemeClr val="accent2"/>
                </a:solidFill>
                <a:latin typeface="Frutiger CE 45 Light" pitchFamily="2" charset="0"/>
              </a:rPr>
              <a:t>	</a:t>
            </a:r>
            <a:r>
              <a:rPr lang="de-DE" altLang="de-DE" sz="1800" b="1" smtClean="0">
                <a:solidFill>
                  <a:schemeClr val="accent2"/>
                </a:solidFill>
                <a:latin typeface="Frutiger CE 45 Light" pitchFamily="2" charset="0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8" r:id="rId1"/>
    <p:sldLayoutId id="2147484459" r:id="rId2"/>
    <p:sldLayoutId id="2147484460" r:id="rId3"/>
    <p:sldLayoutId id="2147484461" r:id="rId4"/>
    <p:sldLayoutId id="2147484462" r:id="rId5"/>
    <p:sldLayoutId id="2147484463" r:id="rId6"/>
    <p:sldLayoutId id="2147484464" r:id="rId7"/>
    <p:sldLayoutId id="2147484465" r:id="rId8"/>
    <p:sldLayoutId id="2147484466" r:id="rId9"/>
    <p:sldLayoutId id="2147484467" r:id="rId10"/>
    <p:sldLayoutId id="2147484468" r:id="rId11"/>
    <p:sldLayoutId id="2147484469" r:id="rId12"/>
  </p:sldLayoutIdLst>
  <p:transition>
    <p:zoom/>
  </p:transition>
  <p:txStyles>
    <p:titleStyle>
      <a:lvl1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+mj-ea"/>
          <a:cs typeface="+mj-cs"/>
        </a:defRPr>
      </a:lvl1pPr>
      <a:lvl2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2pPr>
      <a:lvl3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3pPr>
      <a:lvl4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4pPr>
      <a:lvl5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5pPr>
      <a:lvl6pPr marL="457200"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0695A"/>
          </a:solidFill>
          <a:latin typeface="Arial" charset="0"/>
        </a:defRPr>
      </a:lvl6pPr>
      <a:lvl7pPr marL="914400"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0695A"/>
          </a:solidFill>
          <a:latin typeface="Arial" charset="0"/>
        </a:defRPr>
      </a:lvl7pPr>
      <a:lvl8pPr marL="1371600"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0695A"/>
          </a:solidFill>
          <a:latin typeface="Arial" charset="0"/>
        </a:defRPr>
      </a:lvl8pPr>
      <a:lvl9pPr marL="1828800"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0695A"/>
          </a:solidFill>
          <a:latin typeface="Arial" charset="0"/>
        </a:defRPr>
      </a:lvl9pPr>
    </p:titleStyle>
    <p:bodyStyle>
      <a:lvl1pPr marL="300038" indent="-300038" algn="l" defTabSz="800100" rtl="0" eaLnBrk="0" fontAlgn="base" hangingPunct="0">
        <a:spcBef>
          <a:spcPct val="20000"/>
        </a:spcBef>
        <a:spcAft>
          <a:spcPct val="0"/>
        </a:spcAft>
        <a:buClr>
          <a:srgbClr val="00686D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650875" indent="-236538" algn="l" defTabSz="800100" rtl="0" eaLnBrk="0" fontAlgn="base" hangingPunct="0">
        <a:spcBef>
          <a:spcPct val="20000"/>
        </a:spcBef>
        <a:spcAft>
          <a:spcPct val="0"/>
        </a:spcAft>
        <a:buClr>
          <a:srgbClr val="00686D"/>
        </a:buClr>
        <a:buChar char="•"/>
        <a:defRPr>
          <a:solidFill>
            <a:schemeClr val="tx1"/>
          </a:solidFill>
          <a:latin typeface="+mn-lt"/>
        </a:defRPr>
      </a:lvl2pPr>
      <a:lvl3pPr marL="1000125" indent="-200025" algn="l" defTabSz="800100" rtl="0" eaLnBrk="0" fontAlgn="base" hangingPunct="0">
        <a:spcBef>
          <a:spcPct val="20000"/>
        </a:spcBef>
        <a:spcAft>
          <a:spcPct val="0"/>
        </a:spcAft>
        <a:buClr>
          <a:srgbClr val="00686D"/>
        </a:buClr>
        <a:buChar char="-"/>
        <a:defRPr>
          <a:solidFill>
            <a:schemeClr val="tx1"/>
          </a:solidFill>
          <a:latin typeface="+mn-lt"/>
        </a:defRPr>
      </a:lvl3pPr>
      <a:lvl4pPr marL="1400175" indent="-200025" algn="l" defTabSz="800100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4pPr>
      <a:lvl5pPr marL="18002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5pPr>
      <a:lvl6pPr marL="22574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6pPr>
      <a:lvl7pPr marL="27146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7pPr>
      <a:lvl8pPr marL="31718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8pPr>
      <a:lvl9pPr marL="36290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2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3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de-DE" dirty="0" smtClean="0"/>
              <a:t>Aktueller Sachstand</a:t>
            </a:r>
            <a:br>
              <a:rPr lang="de-DE" altLang="de-DE" dirty="0" smtClean="0"/>
            </a:br>
            <a:r>
              <a:rPr lang="de-DE" altLang="de-DE" dirty="0" smtClean="0"/>
              <a:t>Gesamtübersicht nach Ländern </a:t>
            </a:r>
          </a:p>
        </p:txBody>
      </p:sp>
      <p:graphicFrame>
        <p:nvGraphicFramePr>
          <p:cNvPr id="14339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2733724"/>
              </p:ext>
            </p:extLst>
          </p:nvPr>
        </p:nvGraphicFramePr>
        <p:xfrm>
          <a:off x="782638" y="1287721"/>
          <a:ext cx="7783512" cy="5300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Arbeitsblatt" r:id="rId3" imgW="7734390" imgH="5267415" progId="Excel.Sheet.8">
                  <p:embed/>
                </p:oleObj>
              </mc:Choice>
              <mc:Fallback>
                <p:oleObj name="Arbeitsblatt" r:id="rId3" imgW="7734390" imgH="5267415" progId="Excel.Sheet.8">
                  <p:embed/>
                  <p:pic>
                    <p:nvPicPr>
                      <p:cNvPr id="0" name="Diagramm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638" y="1287721"/>
                        <a:ext cx="7783512" cy="5300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5153440" y="3938052"/>
            <a:ext cx="1202634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Syrien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505778" y="3047134"/>
            <a:ext cx="181886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Balkanstaaten</a:t>
            </a:r>
          </a:p>
        </p:txBody>
      </p:sp>
      <p:sp>
        <p:nvSpPr>
          <p:cNvPr id="14342" name="Textfeld 6"/>
          <p:cNvSpPr txBox="1">
            <a:spLocks noChangeArrowheads="1"/>
          </p:cNvSpPr>
          <p:nvPr/>
        </p:nvSpPr>
        <p:spPr bwMode="auto">
          <a:xfrm>
            <a:off x="1037880" y="5989638"/>
            <a:ext cx="24352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r>
              <a:rPr lang="de-DE" altLang="de-DE" sz="1600" b="1" dirty="0"/>
              <a:t>Gesamt = </a:t>
            </a:r>
            <a:r>
              <a:rPr lang="de-DE" altLang="de-DE" sz="1600" b="1" dirty="0" smtClean="0"/>
              <a:t>167</a:t>
            </a:r>
            <a:endParaRPr lang="de-DE" altLang="de-DE" sz="1600" b="1" dirty="0"/>
          </a:p>
          <a:p>
            <a:r>
              <a:rPr lang="de-DE" altLang="de-DE" sz="1600" dirty="0"/>
              <a:t>Stand: </a:t>
            </a:r>
            <a:r>
              <a:rPr lang="de-DE" altLang="de-DE" sz="1600" dirty="0" smtClean="0"/>
              <a:t>14.04</a:t>
            </a:r>
            <a:r>
              <a:rPr lang="de-DE" altLang="de-DE" sz="1600" dirty="0" smtClean="0"/>
              <a:t>.2016</a:t>
            </a:r>
            <a:endParaRPr lang="de-DE" altLang="de-DE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de-DE" dirty="0" smtClean="0"/>
              <a:t>Aktueller Sachstand</a:t>
            </a:r>
            <a:br>
              <a:rPr lang="de-DE" altLang="de-DE" dirty="0" smtClean="0"/>
            </a:br>
            <a:r>
              <a:rPr lang="de-DE" altLang="de-DE" dirty="0" smtClean="0"/>
              <a:t>Gesamtübersicht nach Alter</a:t>
            </a:r>
          </a:p>
        </p:txBody>
      </p:sp>
      <p:graphicFrame>
        <p:nvGraphicFramePr>
          <p:cNvPr id="15363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5878267"/>
              </p:ext>
            </p:extLst>
          </p:nvPr>
        </p:nvGraphicFramePr>
        <p:xfrm>
          <a:off x="2544763" y="1252538"/>
          <a:ext cx="5997575" cy="482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3" name="Arbeitsblatt" r:id="rId3" imgW="6248336" imgH="5019546" progId="Excel.Sheet.8">
                  <p:embed/>
                </p:oleObj>
              </mc:Choice>
              <mc:Fallback>
                <p:oleObj name="Arbeitsblatt" r:id="rId3" imgW="6248336" imgH="5019546" progId="Excel.Sheet.8">
                  <p:embed/>
                  <p:pic>
                    <p:nvPicPr>
                      <p:cNvPr id="0" name="Diagramm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4763" y="1252538"/>
                        <a:ext cx="5997575" cy="48212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4113420" y="3928547"/>
            <a:ext cx="955536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18 - 30</a:t>
            </a:r>
          </a:p>
        </p:txBody>
      </p:sp>
      <p:sp>
        <p:nvSpPr>
          <p:cNvPr id="6" name="Textfeld 5"/>
          <p:cNvSpPr txBox="1"/>
          <p:nvPr/>
        </p:nvSpPr>
        <p:spPr>
          <a:xfrm rot="21336056">
            <a:off x="6689254" y="2957635"/>
            <a:ext cx="928907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11 - 17</a:t>
            </a:r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754255"/>
              </p:ext>
            </p:extLst>
          </p:nvPr>
        </p:nvGraphicFramePr>
        <p:xfrm>
          <a:off x="368300" y="1287394"/>
          <a:ext cx="2078038" cy="3052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444"/>
                <a:gridCol w="765594"/>
              </a:tblGrid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Altersgruppe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Anzahl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0-2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3-5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6-10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11-17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18-30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92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31-50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652007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Ü50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</a:tbl>
          </a:graphicData>
        </a:graphic>
      </p:graphicFrame>
      <p:sp>
        <p:nvSpPr>
          <p:cNvPr id="15395" name="Textfeld 1"/>
          <p:cNvSpPr txBox="1">
            <a:spLocks noChangeArrowheads="1"/>
          </p:cNvSpPr>
          <p:nvPr/>
        </p:nvSpPr>
        <p:spPr bwMode="auto">
          <a:xfrm>
            <a:off x="368299" y="5407577"/>
            <a:ext cx="21764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r>
              <a:rPr lang="de-DE" altLang="de-DE" sz="1600" b="1" dirty="0"/>
              <a:t>Gesamt = </a:t>
            </a:r>
            <a:r>
              <a:rPr lang="de-DE" altLang="de-DE" sz="1600" b="1" dirty="0" smtClean="0"/>
              <a:t>167</a:t>
            </a:r>
            <a:endParaRPr lang="de-DE" altLang="de-DE" sz="1600" b="1" dirty="0"/>
          </a:p>
          <a:p>
            <a:r>
              <a:rPr lang="de-DE" altLang="de-DE" sz="1600" dirty="0"/>
              <a:t>Stand: </a:t>
            </a:r>
            <a:r>
              <a:rPr lang="de-DE" altLang="de-DE" sz="1600" dirty="0" smtClean="0"/>
              <a:t>14.04.2016</a:t>
            </a:r>
            <a:endParaRPr lang="de-DE" altLang="de-DE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de-DE" smtClean="0"/>
              <a:t>Aktueller Sachstand</a:t>
            </a:r>
            <a:br>
              <a:rPr lang="de-DE" altLang="de-DE" smtClean="0"/>
            </a:br>
            <a:r>
              <a:rPr lang="de-DE" altLang="de-DE" smtClean="0"/>
              <a:t>Gesamtübersicht nach Geschlecht</a:t>
            </a:r>
          </a:p>
        </p:txBody>
      </p:sp>
      <p:graphicFrame>
        <p:nvGraphicFramePr>
          <p:cNvPr id="16387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0058135"/>
              </p:ext>
            </p:extLst>
          </p:nvPr>
        </p:nvGraphicFramePr>
        <p:xfrm>
          <a:off x="1640717" y="1262063"/>
          <a:ext cx="6259512" cy="5008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Arbeitsblatt" r:id="rId3" imgW="6219732" imgH="5267415" progId="Excel.Sheet.8">
                  <p:embed/>
                </p:oleObj>
              </mc:Choice>
              <mc:Fallback>
                <p:oleObj name="Arbeitsblatt" r:id="rId3" imgW="6219732" imgH="5267415" progId="Excel.Sheet.8">
                  <p:embed/>
                  <p:pic>
                    <p:nvPicPr>
                      <p:cNvPr id="0" name="Diagramm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0717" y="1262063"/>
                        <a:ext cx="6259512" cy="5008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Textfeld 1"/>
          <p:cNvSpPr txBox="1">
            <a:spLocks noChangeArrowheads="1"/>
          </p:cNvSpPr>
          <p:nvPr/>
        </p:nvSpPr>
        <p:spPr bwMode="auto">
          <a:xfrm>
            <a:off x="1818516" y="5492750"/>
            <a:ext cx="19478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r>
              <a:rPr lang="de-DE" altLang="de-DE" sz="1600" b="1" dirty="0"/>
              <a:t>Gesamt = </a:t>
            </a:r>
            <a:r>
              <a:rPr lang="de-DE" altLang="de-DE" sz="1600" b="1" dirty="0" smtClean="0"/>
              <a:t>167</a:t>
            </a:r>
            <a:endParaRPr lang="de-DE" altLang="de-DE" sz="1600" b="1" dirty="0"/>
          </a:p>
          <a:p>
            <a:r>
              <a:rPr lang="de-DE" altLang="de-DE" sz="1600" dirty="0"/>
              <a:t>Stand: </a:t>
            </a:r>
            <a:r>
              <a:rPr lang="de-DE" altLang="de-DE" sz="1600" dirty="0" smtClean="0"/>
              <a:t>14.04.2016</a:t>
            </a:r>
            <a:endParaRPr lang="de-DE" altLang="de-DE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ues_Layout_Roedl_2005">
  <a:themeElements>
    <a:clrScheme name="Neues_Layout_Roedl_200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eues_Layout_Roedl_200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0">
          <a:gsLst>
            <a:gs pos="0">
              <a:srgbClr val="006450"/>
            </a:gs>
            <a:gs pos="100000">
              <a:srgbClr val="80B2A8"/>
            </a:gs>
          </a:gsLst>
          <a:lin ang="5400000" scaled="1"/>
        </a:gradFill>
        <a:ln w="9525">
          <a:solidFill>
            <a:schemeClr val="tx1"/>
          </a:solidFill>
          <a:miter lim="800000"/>
          <a:headEnd/>
          <a:tailEnd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/>
        </a:sp3d>
      </a:spPr>
      <a:bodyPr wrap="square" lIns="79375" tIns="38100" rIns="79375" bIns="38100" rtlCol="0" anchor="ctr" anchorCtr="0">
        <a:noAutofit/>
      </a:bodyPr>
      <a:lstStyle>
        <a:defPPr algn="l" eaLnBrk="0" hangingPunct="0">
          <a:spcBef>
            <a:spcPct val="50000"/>
          </a:spcBef>
          <a:buClrTx/>
          <a:defRPr sz="1800" b="1">
            <a:solidFill>
              <a:schemeClr val="bg1"/>
            </a:solidFill>
          </a:defRPr>
        </a:defPPr>
      </a:lstStyle>
    </a:spDef>
    <a:lnDef>
      <a:spPr bwMode="auto">
        <a:gradFill rotWithShape="0">
          <a:gsLst>
            <a:gs pos="0">
              <a:srgbClr val="C0D0D7"/>
            </a:gs>
            <a:gs pos="100000">
              <a:srgbClr val="C0D0D7">
                <a:gamma/>
                <a:tint val="60000"/>
                <a:invGamma/>
              </a:srgbClr>
            </a:gs>
          </a:gsLst>
          <a:lin ang="5400000" scaled="1"/>
        </a:gra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>
    <a:extraClrScheme>
      <a:clrScheme name="Neues_Layout_Roedl_200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ues_Layout_Roedl_2005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C:\DOKUME~1\vintzann\LOKALE~1\Temp\Neues_Layout_Roedl_2005.pot</Template>
  <TotalTime>0</TotalTime>
  <Words>48</Words>
  <Application>Microsoft Office PowerPoint</Application>
  <PresentationFormat>Bildschirmpräsentation (4:3)</PresentationFormat>
  <Paragraphs>29</Paragraphs>
  <Slides>3</Slides>
  <Notes>0</Notes>
  <HiddenSlides>0</HiddenSlides>
  <MMClips>0</MMClips>
  <ScaleCrop>false</ScaleCrop>
  <HeadingPairs>
    <vt:vector size="8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3</vt:i4>
      </vt:variant>
      <vt:variant>
        <vt:lpstr>Zielgruppenorientierte Präsentationen</vt:lpstr>
      </vt:variant>
      <vt:variant>
        <vt:i4>1</vt:i4>
      </vt:variant>
    </vt:vector>
  </HeadingPairs>
  <TitlesOfParts>
    <vt:vector size="6" baseType="lpstr">
      <vt:lpstr>Neues_Layout_Roedl_2005</vt:lpstr>
      <vt:lpstr>Microsoft Excel 97-2003 Worksheet</vt:lpstr>
      <vt:lpstr>Aktueller Sachstand Gesamtübersicht nach Ländern </vt:lpstr>
      <vt:lpstr>Aktueller Sachstand Gesamtübersicht nach Alter</vt:lpstr>
      <vt:lpstr>Aktueller Sachstand Gesamtübersicht nach Geschlecht</vt:lpstr>
      <vt:lpstr>Zielgruppenpräsentation 1</vt:lpstr>
    </vt:vector>
  </TitlesOfParts>
  <Company>Roedl + Partner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>Vorlage</dc:subject>
  <dc:creator>Bahnjan</dc:creator>
  <cp:lastModifiedBy>.</cp:lastModifiedBy>
  <cp:revision>936</cp:revision>
  <cp:lastPrinted>2016-03-17T15:43:48Z</cp:lastPrinted>
  <dcterms:created xsi:type="dcterms:W3CDTF">2005-07-20T12:43:23Z</dcterms:created>
  <dcterms:modified xsi:type="dcterms:W3CDTF">2016-04-14T14:06:11Z</dcterms:modified>
</cp:coreProperties>
</file>